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8" r:id="rId4"/>
    <p:sldId id="269" r:id="rId5"/>
    <p:sldId id="265" r:id="rId6"/>
    <p:sldId id="266" r:id="rId7"/>
    <p:sldId id="268" r:id="rId8"/>
    <p:sldId id="267" r:id="rId9"/>
    <p:sldId id="259" r:id="rId10"/>
    <p:sldId id="263" r:id="rId11"/>
    <p:sldId id="260" r:id="rId12"/>
    <p:sldId id="264" r:id="rId13"/>
    <p:sldId id="27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F5C1"/>
    <a:srgbClr val="D5F7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30DEA-CAC5-C2D2-1CA5-03D44116A305}" v="408" dt="2021-12-13T20:59:27.560"/>
    <p1510:client id="{23ECF8B7-E1B1-C693-FFB1-1CE320A7DE92}" v="521" dt="2021-12-13T21:20:35.897"/>
    <p1510:client id="{29DC5A47-7A25-496C-AA88-4B62183C7E76}" v="52" dt="2021-12-13T20:47:54.428"/>
    <p1510:client id="{3433492F-AFFC-CAED-A37B-C55CF60709A0}" v="33" dt="2021-12-13T07:15:44.548"/>
    <p1510:client id="{46B59CC2-0E23-7248-B6E7-C2EE1BE363AF}" v="9" dt="2021-12-13T20:47:39.055"/>
    <p1510:client id="{5AC12EE1-3647-A359-2E74-E3D691641A3E}" v="419" dt="2021-12-13T06:43:46.080"/>
    <p1510:client id="{7DDC4CAE-9E1E-5D86-1416-B759A7BAA379}" v="109" dt="2021-12-13T17:59:28.509"/>
    <p1510:client id="{8D6C167D-C11A-C274-FC6D-59285C395968}" v="8" dt="2021-12-13T20:16:32.513"/>
    <p1510:client id="{EB59C902-15C2-B999-7D3C-66752C9BCEE5}" v="280" dt="2021-12-13T07:36:36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AEBCB-C59D-A940-8E17-7FA257C8E30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3A45E-6150-6D4B-822A-E9D28AF16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88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 Source: https://www.amitahealth.org/find-a-service/surgery/robotic-assisted-surgery/da-vinci-robotic-assisted-surgery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3A45E-6150-6D4B-822A-E9D28AF160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2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 Source: https://www.amitahealth.org/find-a-service/surgery/robotic-assisted-surgery/da-vinci-robotic-assisted-surgery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3A45E-6150-6D4B-822A-E9D28AF160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Remote Center of Motion (RCM)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3A45E-6150-6D4B-822A-E9D28AF160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3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3A45E-6150-6D4B-822A-E9D28AF160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2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Link frames attached to the COM of each link.</a:t>
            </a:r>
            <a:br>
              <a:rPr lang="en-GB"/>
            </a:br>
            <a:r>
              <a:rPr lang="en-GB"/>
              <a:t>Rotational inertia calculated using a blender model.</a:t>
            </a:r>
          </a:p>
          <a:p>
            <a:r>
              <a:rPr lang="en-GB"/>
              <a:t>Spatial inertia calculated</a:t>
            </a:r>
          </a:p>
          <a:p>
            <a:r>
              <a:rPr lang="en-GB"/>
              <a:t>Gravity compensation calculated, joint 3 was the only one that needed torque (49.005 Nm)</a:t>
            </a:r>
          </a:p>
          <a:p>
            <a:r>
              <a:rPr lang="en-GB"/>
              <a:t>Circular path was generated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Quintic Polynomial Trajectory Generation Was Done</a:t>
            </a:r>
            <a:endParaRPr lang="en-GB"/>
          </a:p>
          <a:p>
            <a:r>
              <a:rPr lang="en-GB"/>
              <a:t>RNE algorithm used to calculate the inverse dynamics for a circular trajectory</a:t>
            </a:r>
          </a:p>
          <a:p>
            <a:r>
              <a:rPr lang="en-GB"/>
              <a:t>Forward Dynamics used to simulate the robot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Torques sent to the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3A45E-6150-6D4B-822A-E9D28AF160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17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3A45E-6150-6D4B-822A-E9D28AF160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2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5B87-B523-314A-9F69-6E13EE730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FEB31-06D5-0643-9EE1-772C547DE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96CA2-B406-1C4F-B9FA-E51F85A5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3506B-726A-BC42-AF4A-472F6F25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B83EF-3674-0943-9F6F-DF86F5EA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9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6A30-0FFE-D642-8E97-45850D62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2A21C-58CE-3443-B945-581B5B995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3CCD-08FC-B646-BE36-0E66BB11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09315-A7AE-CE4F-95F6-ED2824A7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65B20-5F0A-CF4D-B817-48896FAE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E2996-65E2-0148-B28A-4AE5798C4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B4D90-794D-D14B-9813-C8138B44A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8ECE1-D1DB-E64E-9FC7-5FAA0DC1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8CE19-1A30-A74E-91FD-BF725B32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D44B9-7EC7-644B-B8B7-62E88DCF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5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D01F-CE35-C545-B9F1-1E735CCF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9DBEB-15F8-4448-8FD4-32B5FE58B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7B752-C828-944E-A37C-40406FA8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C4AD1-014F-C843-A456-9426F421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2F862-CF24-9847-BB9B-8B83E312B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E8BD-42DD-4A4D-BC92-74A76088F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A372F-4686-6E42-AC95-CF4366A4F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E538D-7BC9-F340-BB86-131D1B49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425E9-1F55-3241-9454-DE6D2E7C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CC61-EAAC-7546-8E6B-DF3AA136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6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F7A9-4F19-BC42-8242-D156FA5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96D69-87B9-7341-B74E-8DD1DF7DE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8F49F-75DB-B646-9711-B030B8FBE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7C69-33E8-684E-ABEC-94E8E87F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6EC03-2383-AE48-8A85-5E299B15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EE6B7-C7E8-5447-93D7-0819534F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4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C62A-CC9C-5D40-AE79-44702081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10292-7C0D-5C44-B4FF-94DB1D89A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8D235-09AA-FC46-9A83-3D579EE9B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5CA66-2732-314C-8DDF-5785E5162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9F478-77B3-564E-AA57-7F39D8FE9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5EEF2-CB6A-9C44-BDF5-684C3E8D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D45DF-6812-2A4B-9ED7-899BC8B2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47074-B943-5448-BD94-342C4C3E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3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2739-AF94-674E-8266-6485E196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0D1DC5-7552-284B-902A-83DB1AEE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CF5A9-E79B-5B4F-AA72-C1B773B6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B8BE0-510E-CF43-AC57-B9707F66D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E70E8-726E-254B-AA50-11B5BED0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2FFC6A-CBC4-334D-A11F-6388A075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F0B3B-572B-C94E-9851-ADE18A02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4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FEB9-93CB-474C-ABF9-BD6C65E9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FE82D-8120-8D4D-A2EB-B6CE05324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BA96A-D966-3043-A086-457989A29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A86FF-C9AD-E548-9DBF-9263634A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A1CA9-1AED-C745-88AB-B6F02099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D080A-45F2-0743-A2E9-F1F3D17B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5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956E-C111-4E44-9911-E5C6AD7C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A366C-0B89-9149-B14F-7DA5EBBF6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D36E5-87F9-1646-8052-AF1BC48CD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DB33E-8FA5-7D45-BD75-690A4F57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CEF30-CFE6-DA44-B8CC-08E7A9BF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94326-8813-EA46-9C63-FC13456E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A4D05-4127-2B49-9DFB-E7A7EEF3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55D0E-8CFE-1143-B7E9-50C6E8553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E930E-6DEB-BA49-8242-BB16B5751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11991-0409-F946-9653-B8EE8C32631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A8431-E353-204D-80FC-AF9B9F95A5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D6443-5B4C-1841-B34F-A1A383553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B24F2-0978-0740-8C99-67AFBB575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80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21FADBB0-3781-4844-A0DC-91AE3152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445" y="1172707"/>
            <a:ext cx="5661377" cy="4930274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132E3320-EAD8-45B0-A00D-AC133588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3835552"/>
            <a:ext cx="3409244" cy="33271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F0CAE4-0A87-4E44-B37D-1B2349FB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22" y="2249463"/>
            <a:ext cx="3838222" cy="377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CC866-70E0-412F-9E6A-A77F55B45D0C}"/>
              </a:ext>
            </a:extLst>
          </p:cNvPr>
          <p:cNvSpPr txBox="1"/>
          <p:nvPr/>
        </p:nvSpPr>
        <p:spPr>
          <a:xfrm>
            <a:off x="1146704" y="1078088"/>
            <a:ext cx="4689651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>
                <a:solidFill>
                  <a:schemeClr val="dk1"/>
                </a:solidFill>
                <a:latin typeface="Poppins Black"/>
                <a:cs typeface="Poppins Black"/>
              </a:rPr>
              <a:t>Inverse Kinematics </a:t>
            </a:r>
            <a:endParaRPr lang="en-US">
              <a:solidFill>
                <a:schemeClr val="dk1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5000">
                <a:solidFill>
                  <a:schemeClr val="dk1"/>
                </a:solidFill>
                <a:latin typeface="Poppins Black"/>
                <a:cs typeface="Poppins Black"/>
              </a:rPr>
              <a:t>and</a:t>
            </a:r>
          </a:p>
          <a:p>
            <a:r>
              <a:rPr lang="en-US" sz="5000">
                <a:solidFill>
                  <a:schemeClr val="dk1"/>
                </a:solidFill>
                <a:latin typeface="Poppins Black"/>
                <a:cs typeface="Poppins Black"/>
              </a:rPr>
              <a:t>Dynamics</a:t>
            </a:r>
            <a:endParaRPr lang="en-US">
              <a:solidFill>
                <a:schemeClr val="dk1"/>
              </a:solidFill>
            </a:endParaRPr>
          </a:p>
          <a:p>
            <a:r>
              <a:rPr lang="en-US" sz="5000">
                <a:solidFill>
                  <a:schemeClr val="dk1"/>
                </a:solidFill>
                <a:latin typeface="Poppins Black"/>
                <a:cs typeface="Poppins Black"/>
              </a:rPr>
              <a:t>for  the </a:t>
            </a:r>
            <a:endParaRPr lang="en-US">
              <a:solidFill>
                <a:schemeClr val="dk1"/>
              </a:solidFill>
              <a:latin typeface="Calibri" panose="020F0502020204030204"/>
              <a:cs typeface="Calibri"/>
            </a:endParaRPr>
          </a:p>
          <a:p>
            <a:r>
              <a:rPr lang="en-US" sz="5000" err="1">
                <a:solidFill>
                  <a:schemeClr val="dk1"/>
                </a:solidFill>
                <a:latin typeface="Poppins Black"/>
                <a:cs typeface="Poppins Black"/>
              </a:rPr>
              <a:t>dVRK</a:t>
            </a:r>
            <a:r>
              <a:rPr lang="en-US" sz="5000">
                <a:solidFill>
                  <a:schemeClr val="dk1"/>
                </a:solidFill>
                <a:latin typeface="Poppins Black"/>
                <a:cs typeface="Poppins Black"/>
              </a:rPr>
              <a:t> PSM</a:t>
            </a:r>
            <a:endParaRPr lang="en-US">
              <a:solidFill>
                <a:schemeClr val="dk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744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58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Kinematics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3A77A-60B0-442D-95BA-ED02D791943F}"/>
              </a:ext>
            </a:extLst>
          </p:cNvPr>
          <p:cNvSpPr txBox="1"/>
          <p:nvPr/>
        </p:nvSpPr>
        <p:spPr>
          <a:xfrm>
            <a:off x="846667" y="1913135"/>
            <a:ext cx="389964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Kinematics of Simplified Model</a:t>
            </a:r>
            <a:endParaRPr lang="en-US">
              <a:solidFill>
                <a:schemeClr val="dk1"/>
              </a:solidFill>
            </a:endParaRPr>
          </a:p>
          <a:p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       applied on Under-actuated model</a:t>
            </a: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97362-2E56-4453-876C-8E28EA1E68D1}"/>
              </a:ext>
            </a:extLst>
          </p:cNvPr>
          <p:cNvSpPr txBox="1"/>
          <p:nvPr/>
        </p:nvSpPr>
        <p:spPr>
          <a:xfrm>
            <a:off x="6099705" y="1913135"/>
            <a:ext cx="390440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2.     AMBF Simulation Model </a:t>
            </a:r>
            <a:endParaRPr lang="en-US">
              <a:solidFill>
                <a:schemeClr val="dk1"/>
              </a:solidFill>
              <a:latin typeface="Calibri" panose="020F0502020204030204"/>
              <a:ea typeface="+mn-lt"/>
              <a:cs typeface="Calibri"/>
            </a:endParaRPr>
          </a:p>
          <a:p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       (Scaled and transformed)</a:t>
            </a:r>
            <a:endParaRPr lang="en-US">
              <a:solidFill>
                <a:schemeClr val="dk1"/>
              </a:solidFill>
              <a:cs typeface="Calibri" panose="020F0502020204030204"/>
            </a:endParaRP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endParaRPr lang="en-US">
              <a:solidFill>
                <a:schemeClr val="dk1"/>
              </a:solidFill>
              <a:latin typeface="Calibri" panose="020F0502020204030204"/>
              <a:ea typeface="+mn-lt"/>
              <a:cs typeface="Calibri"/>
            </a:endParaRPr>
          </a:p>
        </p:txBody>
      </p:sp>
      <p:pic>
        <p:nvPicPr>
          <p:cNvPr id="2" name="Picture 6" descr="Chart&#10;&#10;Description automatically generated">
            <a:extLst>
              <a:ext uri="{FF2B5EF4-FFF2-40B4-BE49-F238E27FC236}">
                <a16:creationId xmlns:a16="http://schemas.microsoft.com/office/drawing/2014/main" id="{168F61FC-B617-49A6-AB31-F0E047BF1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2" y="2657856"/>
            <a:ext cx="3162300" cy="300913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B9523C4-696A-448E-8F6C-FE934DCFA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208" y="2660821"/>
            <a:ext cx="2888973" cy="30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2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58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Dynamics</a:t>
            </a:r>
            <a:endParaRPr lang="en-US"/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A34114DF-9364-43DA-AF75-A227A8CCE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096" y="2241524"/>
            <a:ext cx="5097737" cy="4174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35B2B9-BBE4-4B65-A121-1058D6B1FEC1}"/>
              </a:ext>
            </a:extLst>
          </p:cNvPr>
          <p:cNvSpPr txBox="1"/>
          <p:nvPr/>
        </p:nvSpPr>
        <p:spPr>
          <a:xfrm>
            <a:off x="2402706" y="1780692"/>
            <a:ext cx="25953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AMBF Simulation Model </a:t>
            </a:r>
          </a:p>
          <a:p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(Scaled and transformed)</a:t>
            </a:r>
            <a:endParaRPr lang="en-US">
              <a:solidFill>
                <a:schemeClr val="dk1"/>
              </a:solidFill>
              <a:latin typeface="Calibri" panose="020F0502020204030204"/>
              <a:ea typeface="+mn-lt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E154F-6545-43D7-ACA6-1357C9372E46}"/>
              </a:ext>
            </a:extLst>
          </p:cNvPr>
          <p:cNvSpPr txBox="1"/>
          <p:nvPr/>
        </p:nvSpPr>
        <p:spPr>
          <a:xfrm>
            <a:off x="4807209" y="1888309"/>
            <a:ext cx="2595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Link Frames</a:t>
            </a:r>
            <a:endParaRPr lang="en-US">
              <a:solidFill>
                <a:schemeClr val="dk1"/>
              </a:solidFill>
              <a:latin typeface="Calibri" panose="020F0502020204030204"/>
              <a:ea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065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58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Dynamics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5B2B9-BBE4-4B65-A121-1058D6B1FEC1}"/>
              </a:ext>
            </a:extLst>
          </p:cNvPr>
          <p:cNvSpPr txBox="1"/>
          <p:nvPr/>
        </p:nvSpPr>
        <p:spPr>
          <a:xfrm>
            <a:off x="1195754" y="1474426"/>
            <a:ext cx="30011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Forward Dynamics Simulation</a:t>
            </a:r>
            <a:endParaRPr lang="en-US">
              <a:solidFill>
                <a:schemeClr val="dk1"/>
              </a:solidFill>
              <a:latin typeface="Calibri" panose="020F0502020204030204"/>
              <a:ea typeface="+mn-lt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E154F-6545-43D7-ACA6-1357C9372E46}"/>
              </a:ext>
            </a:extLst>
          </p:cNvPr>
          <p:cNvSpPr txBox="1"/>
          <p:nvPr/>
        </p:nvSpPr>
        <p:spPr>
          <a:xfrm>
            <a:off x="7063549" y="1472810"/>
            <a:ext cx="2595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Torque Profile</a:t>
            </a:r>
            <a:endParaRPr lang="en-US">
              <a:solidFill>
                <a:schemeClr val="dk1"/>
              </a:solidFill>
              <a:latin typeface="Calibri" panose="020F0502020204030204"/>
              <a:ea typeface="+mn-lt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5E53A-D5BC-4FF3-A333-FBF351BA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80769" y="2277197"/>
            <a:ext cx="6800850" cy="3772056"/>
          </a:xfrm>
          <a:prstGeom prst="rect">
            <a:avLst/>
          </a:prstGeom>
        </p:spPr>
      </p:pic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C5263313-3D81-41BA-90D1-9607AAE194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6" y="1817542"/>
            <a:ext cx="4471256" cy="468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3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Demonstration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F204F04-E409-4915-8C39-8F6D44A9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92" y="1579216"/>
            <a:ext cx="6991610" cy="47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5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ea typeface="+mn-lt"/>
                <a:cs typeface="Poppins Black"/>
              </a:rPr>
              <a:t>Ongoing &amp; Future</a:t>
            </a:r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 Work</a:t>
            </a:r>
            <a:endParaRPr lang="en-US">
              <a:solidFill>
                <a:schemeClr val="dk1"/>
              </a:solidFill>
            </a:endParaRPr>
          </a:p>
        </p:txBody>
      </p:sp>
      <p:pic>
        <p:nvPicPr>
          <p:cNvPr id="3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FAC1195B-4E30-482E-AFA0-8750876B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7" y="2223206"/>
            <a:ext cx="1485900" cy="1485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837EE0-7F4E-4CEE-9A0A-B68C853C923F}"/>
              </a:ext>
            </a:extLst>
          </p:cNvPr>
          <p:cNvSpPr txBox="1"/>
          <p:nvPr/>
        </p:nvSpPr>
        <p:spPr>
          <a:xfrm>
            <a:off x="287867" y="255128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A9F5C1"/>
                </a:solidFill>
                <a:latin typeface="Poppins Black"/>
                <a:cs typeface="Poppins Black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D3C94-E716-4D77-9A06-5785EF4F2F46}"/>
              </a:ext>
            </a:extLst>
          </p:cNvPr>
          <p:cNvSpPr txBox="1"/>
          <p:nvPr/>
        </p:nvSpPr>
        <p:spPr>
          <a:xfrm>
            <a:off x="3974545" y="3866444"/>
            <a:ext cx="1295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Poppins Black"/>
                <a:cs typeface="Poppins Black"/>
              </a:rPr>
              <a:t>RBDL</a:t>
            </a:r>
            <a:endParaRPr lang="en-US">
              <a:solidFill>
                <a:schemeClr val="dk1"/>
              </a:solidFill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807E2B-B4E3-4D7F-A391-524A8B9CD677}"/>
              </a:ext>
            </a:extLst>
          </p:cNvPr>
          <p:cNvSpPr txBox="1"/>
          <p:nvPr/>
        </p:nvSpPr>
        <p:spPr>
          <a:xfrm>
            <a:off x="3557072" y="430671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Develop ROS Nodes with RBDL for Inverse Dynamics</a:t>
            </a:r>
            <a:endParaRPr lang="en-US">
              <a:solidFill>
                <a:schemeClr val="dk1"/>
              </a:solidFill>
              <a:cs typeface="Calibri"/>
            </a:endParaRPr>
          </a:p>
        </p:txBody>
      </p:sp>
      <p:pic>
        <p:nvPicPr>
          <p:cNvPr id="9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885F44BC-F796-445D-A067-487AEE484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791" y="2223206"/>
            <a:ext cx="1485900" cy="1485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68593A-9637-4522-8021-001E371B326D}"/>
              </a:ext>
            </a:extLst>
          </p:cNvPr>
          <p:cNvSpPr txBox="1"/>
          <p:nvPr/>
        </p:nvSpPr>
        <p:spPr>
          <a:xfrm>
            <a:off x="3250141" y="255128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A9F5C1"/>
                </a:solidFill>
                <a:latin typeface="Poppins Black"/>
                <a:cs typeface="Poppins Black"/>
              </a:rPr>
              <a:t>2</a:t>
            </a:r>
          </a:p>
        </p:txBody>
      </p:sp>
      <p:pic>
        <p:nvPicPr>
          <p:cNvPr id="13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2533E12E-6978-4F85-8830-28A8AD64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5" y="2223206"/>
            <a:ext cx="1485900" cy="1485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E6334B-F988-4F8E-A215-006DBF7BB904}"/>
              </a:ext>
            </a:extLst>
          </p:cNvPr>
          <p:cNvSpPr txBox="1"/>
          <p:nvPr/>
        </p:nvSpPr>
        <p:spPr>
          <a:xfrm>
            <a:off x="6212415" y="255128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A9F5C1"/>
                </a:solidFill>
                <a:latin typeface="Poppins Black"/>
                <a:cs typeface="Poppins Black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990FE-3CEE-4F23-A9C6-078DF8993F62}"/>
              </a:ext>
            </a:extLst>
          </p:cNvPr>
          <p:cNvSpPr txBox="1"/>
          <p:nvPr/>
        </p:nvSpPr>
        <p:spPr>
          <a:xfrm>
            <a:off x="818936" y="3866444"/>
            <a:ext cx="1647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Poppins Black"/>
                <a:cs typeface="Poppins Black"/>
              </a:rPr>
              <a:t>Controller</a:t>
            </a:r>
            <a:endParaRPr lang="en-US"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1059D-AB52-470B-AC34-247AE6F9018C}"/>
              </a:ext>
            </a:extLst>
          </p:cNvPr>
          <p:cNvSpPr txBox="1"/>
          <p:nvPr/>
        </p:nvSpPr>
        <p:spPr>
          <a:xfrm>
            <a:off x="6494992" y="3866444"/>
            <a:ext cx="2181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Poppins Black"/>
                <a:cs typeface="Poppins Black"/>
              </a:rPr>
              <a:t>Motion Planning</a:t>
            </a:r>
            <a:endParaRPr lang="en-US">
              <a:solidFill>
                <a:schemeClr val="dk1"/>
              </a:solidFill>
              <a:cs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CD3D0-8A7E-4CC6-AD46-65612D49C4BF}"/>
              </a:ext>
            </a:extLst>
          </p:cNvPr>
          <p:cNvSpPr txBox="1"/>
          <p:nvPr/>
        </p:nvSpPr>
        <p:spPr>
          <a:xfrm>
            <a:off x="811943" y="430671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Explore Control techniques</a:t>
            </a:r>
            <a:endParaRPr lang="en-US" err="1">
              <a:solidFill>
                <a:schemeClr val="dk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16EA0-6633-40D0-8DC0-7792C11665DB}"/>
              </a:ext>
            </a:extLst>
          </p:cNvPr>
          <p:cNvSpPr txBox="1"/>
          <p:nvPr/>
        </p:nvSpPr>
        <p:spPr>
          <a:xfrm>
            <a:off x="6494992" y="4306710"/>
            <a:ext cx="28149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Explore Trajectory Mapping</a:t>
            </a:r>
          </a:p>
          <a:p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Learning from Demonstration</a:t>
            </a:r>
          </a:p>
        </p:txBody>
      </p:sp>
    </p:spTree>
    <p:extLst>
      <p:ext uri="{BB962C8B-B14F-4D97-AF65-F5344CB8AC3E}">
        <p14:creationId xmlns:p14="http://schemas.microsoft.com/office/powerpoint/2010/main" val="26791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8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Demonstration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F204F04-E409-4915-8C39-8F6D44A9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92" y="1579216"/>
            <a:ext cx="6991610" cy="47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5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2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Agenda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157C0-16D8-4B61-9640-DA86BDC384C5}"/>
              </a:ext>
            </a:extLst>
          </p:cNvPr>
          <p:cNvSpPr txBox="1"/>
          <p:nvPr/>
        </p:nvSpPr>
        <p:spPr>
          <a:xfrm>
            <a:off x="915046" y="1786286"/>
            <a:ext cx="430594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Poppins"/>
                <a:cs typeface="Poppins"/>
              </a:rPr>
              <a:t>Introduction</a:t>
            </a:r>
            <a:endParaRPr lang="en-US" sz="2200">
              <a:solidFill>
                <a:schemeClr val="dk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200">
              <a:solidFill>
                <a:schemeClr val="dk1"/>
              </a:solidFill>
              <a:latin typeface="Poppins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Poppins"/>
                <a:cs typeface="Poppins"/>
              </a:rPr>
              <a:t>Kinematics</a:t>
            </a:r>
          </a:p>
          <a:p>
            <a:pPr marL="285750" indent="-285750">
              <a:buFont typeface="Arial"/>
              <a:buChar char="•"/>
            </a:pPr>
            <a:endParaRPr lang="en-US" sz="2200">
              <a:solidFill>
                <a:schemeClr val="dk1"/>
              </a:solidFill>
              <a:latin typeface="Poppins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Poppins"/>
                <a:cs typeface="Poppins"/>
              </a:rPr>
              <a:t>Dynamics</a:t>
            </a:r>
          </a:p>
          <a:p>
            <a:pPr marL="285750" indent="-285750">
              <a:buFont typeface="Arial"/>
              <a:buChar char="•"/>
            </a:pPr>
            <a:endParaRPr lang="en-US" sz="2200">
              <a:solidFill>
                <a:schemeClr val="dk1"/>
              </a:solidFill>
              <a:latin typeface="Poppins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Poppins"/>
                <a:cs typeface="Poppins"/>
              </a:rPr>
              <a:t>Demonstration</a:t>
            </a:r>
          </a:p>
          <a:p>
            <a:pPr marL="285750" indent="-285750">
              <a:buFont typeface="Arial"/>
              <a:buChar char="•"/>
            </a:pPr>
            <a:endParaRPr lang="en-US" sz="2200">
              <a:solidFill>
                <a:schemeClr val="dk1"/>
              </a:solidFill>
              <a:latin typeface="Poppins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Poppins"/>
                <a:cs typeface="Poppins"/>
              </a:rPr>
              <a:t>Ongoing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70163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2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Introduction</a:t>
            </a:r>
            <a:endParaRPr lang="en-US"/>
          </a:p>
        </p:txBody>
      </p:sp>
      <p:pic>
        <p:nvPicPr>
          <p:cNvPr id="3074" name="Picture 2" descr="da Vinci Robotic Assisted Surgery system">
            <a:extLst>
              <a:ext uri="{FF2B5EF4-FFF2-40B4-BE49-F238E27FC236}">
                <a16:creationId xmlns:a16="http://schemas.microsoft.com/office/drawing/2014/main" id="{6F3C5ABB-5D25-4DD2-9EA1-F943B0ED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4" y="1533433"/>
            <a:ext cx="6445381" cy="395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3C2E27-6340-484D-8B73-E2E70C1D4119}"/>
              </a:ext>
            </a:extLst>
          </p:cNvPr>
          <p:cNvSpPr txBox="1"/>
          <p:nvPr/>
        </p:nvSpPr>
        <p:spPr>
          <a:xfrm>
            <a:off x="7302006" y="150369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The da Vinci Research Kit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573D97-C418-44FC-B367-53E95F90B910}"/>
              </a:ext>
            </a:extLst>
          </p:cNvPr>
          <p:cNvCxnSpPr/>
          <p:nvPr/>
        </p:nvCxnSpPr>
        <p:spPr>
          <a:xfrm>
            <a:off x="4382958" y="3375251"/>
            <a:ext cx="20080" cy="2365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32FCF0-1DE2-4B43-A9A7-6E8DDA5B5670}"/>
              </a:ext>
            </a:extLst>
          </p:cNvPr>
          <p:cNvCxnSpPr/>
          <p:nvPr/>
        </p:nvCxnSpPr>
        <p:spPr>
          <a:xfrm flipH="1">
            <a:off x="2499249" y="3462781"/>
            <a:ext cx="20128" cy="2265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DB3E8F-F4CE-4461-A1C1-32BBD6608E77}"/>
              </a:ext>
            </a:extLst>
          </p:cNvPr>
          <p:cNvSpPr txBox="1"/>
          <p:nvPr/>
        </p:nvSpPr>
        <p:spPr>
          <a:xfrm>
            <a:off x="3611817" y="574501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Patient Side Manipulator</a:t>
            </a:r>
          </a:p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(PSM)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44D9F-60E1-467A-B013-2688A16FB035}"/>
              </a:ext>
            </a:extLst>
          </p:cNvPr>
          <p:cNvSpPr txBox="1"/>
          <p:nvPr/>
        </p:nvSpPr>
        <p:spPr>
          <a:xfrm>
            <a:off x="899288" y="574501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Master Tool Manipulator</a:t>
            </a:r>
            <a:endParaRPr lang="en-US">
              <a:solidFill>
                <a:schemeClr val="dk1"/>
              </a:solidFill>
            </a:endParaRPr>
          </a:p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(MTM)</a:t>
            </a:r>
          </a:p>
        </p:txBody>
      </p:sp>
    </p:spTree>
    <p:extLst>
      <p:ext uri="{BB962C8B-B14F-4D97-AF65-F5344CB8AC3E}">
        <p14:creationId xmlns:p14="http://schemas.microsoft.com/office/powerpoint/2010/main" val="359563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Introduction</a:t>
            </a:r>
            <a:endParaRPr lang="en-US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0562B49-60A5-4264-96F7-6C23FFDB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3" y="1706062"/>
            <a:ext cx="4799161" cy="4366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B89DB-8F74-4EA4-9272-4B4540FD12B7}"/>
              </a:ext>
            </a:extLst>
          </p:cNvPr>
          <p:cNvSpPr txBox="1"/>
          <p:nvPr/>
        </p:nvSpPr>
        <p:spPr>
          <a:xfrm>
            <a:off x="5452118" y="576418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A closer look at the PSM</a:t>
            </a:r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8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7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Introduction</a:t>
            </a:r>
            <a:endParaRPr lang="en-US"/>
          </a:p>
        </p:txBody>
      </p:sp>
      <p:pic>
        <p:nvPicPr>
          <p:cNvPr id="3" name="Picture 6" descr="Diagram&#10;&#10;Description automatically generated">
            <a:extLst>
              <a:ext uri="{FF2B5EF4-FFF2-40B4-BE49-F238E27FC236}">
                <a16:creationId xmlns:a16="http://schemas.microsoft.com/office/drawing/2014/main" id="{65D8A858-F45C-46D6-873E-BB06A5957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" r="335" b="6214"/>
          <a:stretch/>
        </p:blipFill>
        <p:spPr>
          <a:xfrm>
            <a:off x="890960" y="1718413"/>
            <a:ext cx="2842584" cy="2308374"/>
          </a:xfrm>
          <a:prstGeom prst="rect">
            <a:avLst/>
          </a:prstGeom>
        </p:spPr>
      </p:pic>
      <p:pic>
        <p:nvPicPr>
          <p:cNvPr id="7" name="Picture 7" descr="A picture containing text, map, indoor&#10;&#10;Description automatically generated">
            <a:extLst>
              <a:ext uri="{FF2B5EF4-FFF2-40B4-BE49-F238E27FC236}">
                <a16:creationId xmlns:a16="http://schemas.microsoft.com/office/drawing/2014/main" id="{E6DBB136-3936-4945-88FD-F19E4C0BE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728" y="1643812"/>
            <a:ext cx="6217053" cy="24520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3EB93-F9FA-4FB8-8743-6CA8223AF8CD}"/>
              </a:ext>
            </a:extLst>
          </p:cNvPr>
          <p:cNvSpPr txBox="1"/>
          <p:nvPr/>
        </p:nvSpPr>
        <p:spPr>
          <a:xfrm>
            <a:off x="5964910" y="424018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A schematic of the PSM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7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Introduction</a:t>
            </a:r>
            <a:endParaRPr lang="en-US"/>
          </a:p>
        </p:txBody>
      </p:sp>
      <p:pic>
        <p:nvPicPr>
          <p:cNvPr id="7" name="Picture 7" descr="A picture containing text, map, indoor&#10;&#10;Description automatically generated">
            <a:extLst>
              <a:ext uri="{FF2B5EF4-FFF2-40B4-BE49-F238E27FC236}">
                <a16:creationId xmlns:a16="http://schemas.microsoft.com/office/drawing/2014/main" id="{E6DBB136-3936-4945-88FD-F19E4C0B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22" y="1643812"/>
            <a:ext cx="10091628" cy="3976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C2B47-61D2-4077-88F9-FCACA98FB9B3}"/>
              </a:ext>
            </a:extLst>
          </p:cNvPr>
          <p:cNvSpPr txBox="1"/>
          <p:nvPr/>
        </p:nvSpPr>
        <p:spPr>
          <a:xfrm>
            <a:off x="4733250" y="58312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A schematic of the PSM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0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7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Introduction</a:t>
            </a:r>
            <a:endParaRPr lang="en-US"/>
          </a:p>
        </p:txBody>
      </p:sp>
      <p:pic>
        <p:nvPicPr>
          <p:cNvPr id="2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6B65F42-5E17-4548-BDA8-52059679F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55" y="1797638"/>
            <a:ext cx="4003963" cy="3054904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E0A6B4-36FF-4C15-A860-1F80AE7D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941" y="1796299"/>
            <a:ext cx="1278372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B56D1-B8E7-42A7-BB71-E4DB7C2063AE}"/>
              </a:ext>
            </a:extLst>
          </p:cNvPr>
          <p:cNvSpPr txBox="1"/>
          <p:nvPr/>
        </p:nvSpPr>
        <p:spPr>
          <a:xfrm>
            <a:off x="1553826" y="509267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Full model of PSM</a:t>
            </a:r>
          </a:p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In the AMBF Simulator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34B7A-09E9-4D01-801A-81BB3CDA6D74}"/>
              </a:ext>
            </a:extLst>
          </p:cNvPr>
          <p:cNvSpPr txBox="1"/>
          <p:nvPr/>
        </p:nvSpPr>
        <p:spPr>
          <a:xfrm>
            <a:off x="4937297" y="509267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AMBF model of PSM</a:t>
            </a:r>
          </a:p>
          <a:p>
            <a:pPr algn="ctr"/>
            <a:r>
              <a:rPr lang="en-US" sz="1400">
                <a:solidFill>
                  <a:schemeClr val="dk1"/>
                </a:solidFill>
                <a:latin typeface="Poppins"/>
                <a:cs typeface="Poppins"/>
              </a:rPr>
              <a:t>In the AMBF Simulator</a:t>
            </a:r>
          </a:p>
        </p:txBody>
      </p:sp>
    </p:spTree>
    <p:extLst>
      <p:ext uri="{BB962C8B-B14F-4D97-AF65-F5344CB8AC3E}">
        <p14:creationId xmlns:p14="http://schemas.microsoft.com/office/powerpoint/2010/main" val="3893680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ACF780-9A62-4B56-9D35-4A2D684A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58"/>
            <a:ext cx="12186355" cy="6854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B47A5-62F5-44C0-ABAF-487216170E0D}"/>
              </a:ext>
            </a:extLst>
          </p:cNvPr>
          <p:cNvSpPr txBox="1"/>
          <p:nvPr/>
        </p:nvSpPr>
        <p:spPr>
          <a:xfrm>
            <a:off x="846667" y="908755"/>
            <a:ext cx="1051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Poppins Black"/>
                <a:cs typeface="Poppins Black"/>
              </a:rPr>
              <a:t>Kinematics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3A77A-60B0-442D-95BA-ED02D791943F}"/>
              </a:ext>
            </a:extLst>
          </p:cNvPr>
          <p:cNvSpPr txBox="1"/>
          <p:nvPr/>
        </p:nvSpPr>
        <p:spPr>
          <a:xfrm>
            <a:off x="846667" y="1913135"/>
            <a:ext cx="389964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Simplified Model</a:t>
            </a:r>
            <a:endParaRPr lang="en-US">
              <a:solidFill>
                <a:schemeClr val="dk1"/>
              </a:solidFill>
            </a:endParaRP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97362-2E56-4453-876C-8E28EA1E68D1}"/>
              </a:ext>
            </a:extLst>
          </p:cNvPr>
          <p:cNvSpPr txBox="1"/>
          <p:nvPr/>
        </p:nvSpPr>
        <p:spPr>
          <a:xfrm>
            <a:off x="6099705" y="1913135"/>
            <a:ext cx="3904409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2.     AMBF Simulation Model </a:t>
            </a:r>
            <a:endParaRPr lang="en-US">
              <a:solidFill>
                <a:schemeClr val="dk1"/>
              </a:solidFill>
              <a:latin typeface="Calibri" panose="020F0502020204030204"/>
              <a:ea typeface="+mn-lt"/>
              <a:cs typeface="Calibri"/>
            </a:endParaRPr>
          </a:p>
          <a:p>
            <a:r>
              <a:rPr lang="en-US" sz="1400">
                <a:solidFill>
                  <a:schemeClr val="dk1"/>
                </a:solidFill>
                <a:latin typeface="Poppins"/>
                <a:ea typeface="+mn-lt"/>
                <a:cs typeface="Calibri"/>
              </a:rPr>
              <a:t>       (Scaled and transformed)</a:t>
            </a:r>
            <a:endParaRPr lang="en-US">
              <a:solidFill>
                <a:schemeClr val="dk1"/>
              </a:solidFill>
              <a:cs typeface="Calibri" panose="020F0502020204030204"/>
            </a:endParaRP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pPr lvl="1"/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endParaRPr lang="en-US" sz="1400">
              <a:solidFill>
                <a:schemeClr val="dk1"/>
              </a:solidFill>
              <a:latin typeface="Poppins"/>
              <a:ea typeface="+mn-lt"/>
              <a:cs typeface="Calibri"/>
            </a:endParaRPr>
          </a:p>
          <a:p>
            <a:endParaRPr lang="en-US">
              <a:solidFill>
                <a:schemeClr val="dk1"/>
              </a:solidFill>
              <a:latin typeface="Calibri" panose="020F0502020204030204"/>
              <a:ea typeface="+mn-lt"/>
              <a:cs typeface="Calibri"/>
            </a:endParaRPr>
          </a:p>
        </p:txBody>
      </p:sp>
      <p:pic>
        <p:nvPicPr>
          <p:cNvPr id="2" name="Picture 6" descr="Diagram&#10;&#10;Description automatically generated">
            <a:extLst>
              <a:ext uri="{FF2B5EF4-FFF2-40B4-BE49-F238E27FC236}">
                <a16:creationId xmlns:a16="http://schemas.microsoft.com/office/drawing/2014/main" id="{3E590F82-12C6-480D-8768-107E406F9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2662238"/>
            <a:ext cx="2062163" cy="3248025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E1E43DB-8A93-4805-AA62-35520738B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075" y="2662238"/>
            <a:ext cx="2276475" cy="3562350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207621-ED4B-4245-88BC-50C9AC0E8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9614" y="2662238"/>
            <a:ext cx="1449822" cy="3438525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A23064DF-C2FF-4B1E-AAD9-078AED684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950" y="2924662"/>
            <a:ext cx="2743200" cy="20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90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mehrotra</dc:creator>
  <cp:revision>2</cp:revision>
  <dcterms:created xsi:type="dcterms:W3CDTF">2021-12-11T04:26:25Z</dcterms:created>
  <dcterms:modified xsi:type="dcterms:W3CDTF">2022-01-23T02:09:11Z</dcterms:modified>
</cp:coreProperties>
</file>